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6" r:id="rId2"/>
  </p:sldMasterIdLst>
  <p:notesMasterIdLst>
    <p:notesMasterId r:id="rId22"/>
  </p:notesMasterIdLst>
  <p:sldIdLst>
    <p:sldId id="256" r:id="rId3"/>
    <p:sldId id="257" r:id="rId4"/>
    <p:sldId id="328" r:id="rId5"/>
    <p:sldId id="329" r:id="rId6"/>
    <p:sldId id="330" r:id="rId7"/>
    <p:sldId id="336" r:id="rId8"/>
    <p:sldId id="337" r:id="rId9"/>
    <p:sldId id="338" r:id="rId10"/>
    <p:sldId id="339" r:id="rId11"/>
    <p:sldId id="335" r:id="rId12"/>
    <p:sldId id="332" r:id="rId13"/>
    <p:sldId id="331" r:id="rId14"/>
    <p:sldId id="333" r:id="rId15"/>
    <p:sldId id="334" r:id="rId16"/>
    <p:sldId id="327" r:id="rId17"/>
    <p:sldId id="260" r:id="rId18"/>
    <p:sldId id="261" r:id="rId19"/>
    <p:sldId id="262" r:id="rId20"/>
    <p:sldId id="263" r:id="rId21"/>
  </p:sldIdLst>
  <p:sldSz cx="18288000" cy="10287000"/>
  <p:notesSz cx="6858000" cy="9144000"/>
  <p:embeddedFontLs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05AFC7-0F9A-7EBC-3BD7-DF54F39F1793}" v="16" dt="2025-10-16T13:38:52.759"/>
    <p1510:client id="{C58FF751-2C4A-41CD-82B0-B5FF6CF459CB}" v="67" dt="2025-10-16T13:36:36.325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74" y="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8F8FB-61D4-4C1F-B61F-B0B36E0BCD92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9998C-823A-472A-9731-84C199A92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12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334E-3C43-3C43-819A-D886D6B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571B-B37F-0CC5-7F06-36811F7D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E0F08-30B8-FB60-412A-503B5106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7C148-56CD-8BD3-FF07-4BDA43A5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A2AF14-9043-0510-6B96-E0A92727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77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37A8E-A0BF-C705-A86E-B595CC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981A9-A6C7-206F-D10B-98CF1D51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18384-8051-9A56-64CE-0442598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DA443-CD16-F06C-CC7A-9B4D880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0FB380-1F50-899A-5E9C-68E7E4C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598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8707-D6CE-7496-783A-565FDE1D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ADEFF-2C04-3093-30A8-8DC23B05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DDB26-04D9-72E6-01BF-50351DA9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928A-E318-9376-F666-C7AFA6E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8F24-4A77-5C70-CBAF-6C83C56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661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7B290-AD46-B48A-3980-21567C9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652D7-87E6-25AE-6A04-5C6CD0074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6406-30A0-DB33-9B90-6EB09279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A9323-AD93-1B86-7198-D6DC38A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E3A40-0A8C-74C2-01B6-1CD35EF8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BD59D-070C-F5DF-76C8-6C534DE3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567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39CB4-DADE-34C8-5B7C-EB765376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4718B-D578-665E-47BB-9F809DFA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5420C0-2233-20EC-C69B-D8A9752D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728599-4A6A-054D-4FEE-DC4A9C24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D897A8-6203-D199-6E12-665032D0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B1DCC-0294-7004-D7A3-C8F877D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D75D76-FD8E-120A-6CF7-9D05ED4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2782C4-404D-DFDD-F560-F5317A53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38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C177B-61D0-EF0A-CB48-5077C1F6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00D94-E2C1-C8FE-D410-62A993A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8C4FAB-5539-8959-E48B-62037D29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8B646D-26D7-C1EB-92BF-7963FC16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625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06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02799-C04F-BB14-363D-6D7A16D0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DC0E-4681-01B1-26DC-CEE9DC40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4DEEC-AA30-14F0-1374-EC722B6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5A21E-F4BD-B04A-3EDE-750F1E5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7CD0CE-55CD-8A04-EDDA-D95144D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F1081-B062-0B51-3089-53129F58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93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135C8-AE66-7984-5FBC-0C0A357C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AF7B52-52E1-A0D0-B2F4-CA394D9D1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136FE-0579-6273-23D2-BAD4E47D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04CEC-CD5C-F69F-A268-800E4797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F5FD3-6EE4-6EF9-117D-1751535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E0A86-0CAF-94E0-BE52-A91B0751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612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53B2-4BBB-8CAD-186D-2C3E1F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75AD2-0FCE-C7F9-0566-60C83137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35ED5-EDF0-188F-9292-3D3695DB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D095C-8A39-CE1B-8869-8C031DA6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5809F1-7796-AECD-8028-953ED951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067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3A08C-D8E5-4F3F-6D29-35560D64E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FCF82-A918-59E5-76A3-93D34B15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B1FF4-275B-4582-A7C0-C75B041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0EB17-7AE5-7191-677B-CFEC665B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D3391-E558-8DFD-E9A6-6D0AE534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41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9523F-BB52-1089-A46D-4BFD742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5BBAD3-B17E-B506-AB0C-9AB7FBA1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0F751-54BD-9D95-ABAB-5BB273EB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A08E5-F8FF-40BC-B73D-AACD68E5173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186C3-40CF-F916-F7C6-4E43E3EC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D371C-F3D6-18D4-68FE-674FA5D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47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Freeform 3"/>
          <p:cNvSpPr/>
          <p:nvPr/>
        </p:nvSpPr>
        <p:spPr>
          <a:xfrm>
            <a:off x="6833498" y="2576698"/>
            <a:ext cx="4621004" cy="6681602"/>
          </a:xfrm>
          <a:custGeom>
            <a:avLst/>
            <a:gdLst/>
            <a:ahLst/>
            <a:cxnLst/>
            <a:rect l="l" t="t" r="r" b="b"/>
            <a:pathLst>
              <a:path w="4621004" h="6681602">
                <a:moveTo>
                  <a:pt x="0" y="0"/>
                </a:moveTo>
                <a:lnTo>
                  <a:pt x="4621004" y="0"/>
                </a:lnTo>
                <a:lnTo>
                  <a:pt x="4621004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33" b="-7633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Freeform 5"/>
          <p:cNvSpPr/>
          <p:nvPr/>
        </p:nvSpPr>
        <p:spPr>
          <a:xfrm>
            <a:off x="7310743" y="1371359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4"/>
                </a:lnTo>
                <a:lnTo>
                  <a:pt x="0" y="948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5288598" y="-1181100"/>
            <a:ext cx="7710804" cy="10896600"/>
          </a:xfrm>
          <a:custGeom>
            <a:avLst/>
            <a:gdLst/>
            <a:ahLst/>
            <a:cxnLst/>
            <a:rect l="l" t="t" r="r" b="b"/>
            <a:pathLst>
              <a:path w="4008961" h="6681602">
                <a:moveTo>
                  <a:pt x="0" y="0"/>
                </a:moveTo>
                <a:lnTo>
                  <a:pt x="4008962" y="0"/>
                </a:lnTo>
                <a:lnTo>
                  <a:pt x="4008962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2779179" y="3748354"/>
            <a:ext cx="12729641" cy="1902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pt-BR" sz="5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Como criar um backend fiscal com Delphi e ACBr em 30 minutos</a:t>
            </a:r>
            <a:endParaRPr lang="pt-BR" sz="55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78028" y="5907846"/>
            <a:ext cx="10131944" cy="69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Implemente um backend fiscal em poucos minutos utilizando a eficiência do Delphi e a confiabilidade dos componentes ACBr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15100" y="8420100"/>
            <a:ext cx="5257800" cy="281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pt-BR" sz="28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Palco ACBr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767830-2543-15E0-3AE9-6784C9902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63474E1-8333-C9DA-998A-A866891AD119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Endpoints</a:t>
            </a:r>
            <a:endParaRPr lang="pt-BR" sz="88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701C6-1C45-92F5-AF7E-B00751043E09}"/>
              </a:ext>
            </a:extLst>
          </p:cNvPr>
          <p:cNvSpPr txBox="1"/>
          <p:nvPr/>
        </p:nvSpPr>
        <p:spPr>
          <a:xfrm>
            <a:off x="3019498" y="4361674"/>
            <a:ext cx="11802631" cy="2871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URL onde os recursos/ações da API são acessados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/produtos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/produtos/:id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/</a:t>
            </a:r>
            <a:r>
              <a:rPr lang="pt-BR" sz="32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nfe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/inutilizar-</a:t>
            </a:r>
            <a:r>
              <a:rPr lang="pt-BR" sz="32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numeracao</a:t>
            </a:r>
            <a:endParaRPr lang="pt-BR" sz="3200" dirty="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2E78AA1-F503-F63B-1984-3E4926CD2249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829786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0A0866-C9B0-A6A6-A3BA-6814A00EA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E720568-DF6C-4AA0-82C8-039171130973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 </a:t>
            </a:r>
            <a:r>
              <a:rPr lang="pt-BR" sz="88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Methods</a:t>
            </a:r>
            <a:endParaRPr lang="pt-BR" sz="88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CA5787E-03CE-343C-87A6-0F9D8619976F}"/>
              </a:ext>
            </a:extLst>
          </p:cNvPr>
          <p:cNvSpPr txBox="1"/>
          <p:nvPr/>
        </p:nvSpPr>
        <p:spPr>
          <a:xfrm>
            <a:off x="3019498" y="4361674"/>
            <a:ext cx="11802631" cy="2132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Verbos utilizados  para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definir as ações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sobre os recursos (</a:t>
            </a:r>
            <a:r>
              <a:rPr lang="pt-BR" sz="32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endpoints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), como por exemplo o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GET, POST, PUT e DELETE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811EBC6-4C99-9078-F09D-B51B0F56D06B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2438197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B4E92-528D-51E2-F046-9B2E0DD5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BD00BA17-9588-1F3F-9462-ABE29B60FA2C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Status </a:t>
            </a:r>
            <a:r>
              <a:rPr lang="pt-BR" sz="88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</a:t>
            </a:r>
            <a:endParaRPr lang="pt-BR" sz="88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E7F4078-2B23-F443-1EEF-42BB308B5696}"/>
              </a:ext>
            </a:extLst>
          </p:cNvPr>
          <p:cNvSpPr txBox="1"/>
          <p:nvPr/>
        </p:nvSpPr>
        <p:spPr>
          <a:xfrm>
            <a:off x="3019498" y="4361674"/>
            <a:ext cx="11802631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Número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que indica o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resultado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da requisição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Exemplo: </a:t>
            </a:r>
            <a:r>
              <a:rPr lang="pt-BR" sz="3200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200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t-BR" sz="3200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204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404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t-BR" sz="32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500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F75C548-1EC5-746F-4BE4-26B56E424139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6364809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9ECFB-4BE1-A9EF-FB0F-D12F9F05E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AA75C28-7A2D-4058-CCC1-3B6D629BA644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</a:t>
            </a:r>
            <a:endParaRPr lang="pt-BR" sz="88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3A49DF3-07C9-AB72-650D-334B5C7D9F74}"/>
              </a:ext>
            </a:extLst>
          </p:cNvPr>
          <p:cNvSpPr txBox="1"/>
          <p:nvPr/>
        </p:nvSpPr>
        <p:spPr>
          <a:xfrm>
            <a:off x="3019498" y="4361674"/>
            <a:ext cx="11802631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Mensagem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enviada pelo cliente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para invocar uma determinada função da API.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5F96084-9F17-82DC-C6DE-1CDABF8035CD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6011790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06B71A-2970-E353-373D-699D4551B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CDC6B69-6CEB-7CB8-475F-521A1EC0F1B2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Response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355914-8CB2-4B99-69D6-5A487D570DB4}"/>
              </a:ext>
            </a:extLst>
          </p:cNvPr>
          <p:cNvSpPr txBox="1"/>
          <p:nvPr/>
        </p:nvSpPr>
        <p:spPr>
          <a:xfrm>
            <a:off x="3019498" y="4361674"/>
            <a:ext cx="11802631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Mensagem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enviada do servidor para o cliente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contendo o resultado da função solicitada.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725F041-0AA1-22BD-6818-E47201AE0A52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7682907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áfico, Gráfico de explosão solar&#10;&#10;O conteúdo gerado por IA pode estar incorreto.">
            <a:extLst>
              <a:ext uri="{FF2B5EF4-FFF2-40B4-BE49-F238E27FC236}">
                <a16:creationId xmlns:a16="http://schemas.microsoft.com/office/drawing/2014/main" id="{CA15A901-7999-A61D-726B-90B2276C9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14" y="859283"/>
            <a:ext cx="6259322" cy="6259322"/>
          </a:xfrm>
          <a:prstGeom prst="rect">
            <a:avLst/>
          </a:prstGeom>
        </p:spPr>
      </p:pic>
      <p:pic>
        <p:nvPicPr>
          <p:cNvPr id="5" name="Imagem 4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29F8EB53-3272-EEA6-71C8-6C8B09027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859281"/>
            <a:ext cx="6259323" cy="62593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72EE065-2BDB-F2D7-6BF8-6B470A43A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194" y="7536114"/>
            <a:ext cx="12080003" cy="1773616"/>
          </a:xfrm>
          <a:prstGeom prst="rect">
            <a:avLst/>
          </a:prstGeom>
        </p:spPr>
      </p:pic>
      <p:pic>
        <p:nvPicPr>
          <p:cNvPr id="10" name="Imagem 9" descr="Código QR&#10;&#10;O conteúdo gerado por IA pode estar incorreto.">
            <a:extLst>
              <a:ext uri="{FF2B5EF4-FFF2-40B4-BE49-F238E27FC236}">
                <a16:creationId xmlns:a16="http://schemas.microsoft.com/office/drawing/2014/main" id="{BFEF524B-3C18-30BB-C19F-195B629F24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45" y="6205384"/>
            <a:ext cx="3932903" cy="3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7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8200" y="1523399"/>
            <a:ext cx="3611601" cy="948751"/>
          </a:xfrm>
          <a:custGeom>
            <a:avLst/>
            <a:gdLst/>
            <a:ahLst/>
            <a:cxnLst/>
            <a:rect l="l" t="t" r="r" b="b"/>
            <a:pathLst>
              <a:path w="3611601" h="948751">
                <a:moveTo>
                  <a:pt x="0" y="0"/>
                </a:moveTo>
                <a:lnTo>
                  <a:pt x="3611600" y="0"/>
                </a:lnTo>
                <a:lnTo>
                  <a:pt x="3611600" y="948751"/>
                </a:lnTo>
                <a:lnTo>
                  <a:pt x="0" y="948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-1981200" y="3372126"/>
            <a:ext cx="14981811" cy="1014201"/>
          </a:xfrm>
          <a:custGeom>
            <a:avLst/>
            <a:gdLst/>
            <a:ahLst/>
            <a:cxnLst/>
            <a:rect l="l" t="t" r="r" b="b"/>
            <a:pathLst>
              <a:path w="14110058" h="1014201">
                <a:moveTo>
                  <a:pt x="0" y="0"/>
                </a:moveTo>
                <a:lnTo>
                  <a:pt x="14110058" y="0"/>
                </a:lnTo>
                <a:lnTo>
                  <a:pt x="14110058" y="1014201"/>
                </a:lnTo>
                <a:lnTo>
                  <a:pt x="0" y="101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1868" r="-68644" b="-627901"/>
            </a:stretch>
          </a:blipFill>
        </p:spPr>
        <p:txBody>
          <a:bodyPr/>
          <a:lstStyle/>
          <a:p>
            <a:pPr algn="r"/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567396" y="7429500"/>
            <a:ext cx="5180313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sociais:</a:t>
            </a:r>
            <a:endParaRPr lang="pt-BR" sz="31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r">
              <a:lnSpc>
                <a:spcPts val="4340"/>
              </a:lnSpc>
            </a:pPr>
            <a:r>
              <a:rPr lang="pt-BR" sz="31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@viniciussanchez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3162300"/>
            <a:ext cx="12278398" cy="78367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4700" b="1" noProof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Avalie a palestra no App do Evento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4761" y="7429500"/>
            <a:ext cx="5975667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E-mail: </a:t>
            </a:r>
            <a:br>
              <a:rPr lang="pt-BR" sz="3100" b="1" dirty="0">
                <a:latin typeface="Montserrat"/>
                <a:ea typeface="Montserrat"/>
                <a:cs typeface="Montserrat"/>
              </a:rPr>
            </a:br>
            <a:r>
              <a:rPr lang="pt-BR" sz="31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viniciuss.sanchez@gmail.com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633" y="5388268"/>
            <a:ext cx="12179965" cy="127509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3360"/>
              </a:lnSpc>
            </a:pPr>
            <a:r>
              <a:rPr lang="pt-BR" sz="24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“Agradeço imensamente a presença e atenção de todos vocês. Foi um prazer poder compartilhar conhecimento e experiências. Espero que esse conteúdo possa gerar reflexões e novas oportunidades. Muito obrigado e até a próxima!”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9081D04-51B3-576F-C536-01BAF229E7B3}"/>
              </a:ext>
            </a:extLst>
          </p:cNvPr>
          <p:cNvSpPr txBox="1"/>
          <p:nvPr/>
        </p:nvSpPr>
        <p:spPr>
          <a:xfrm>
            <a:off x="434453" y="4129018"/>
            <a:ext cx="12278398" cy="7361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3200" noProof="0">
                <a:solidFill>
                  <a:srgbClr val="FFFFF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Faça o download na Play Store (Android) ou App Store (iOS)</a:t>
            </a:r>
          </a:p>
        </p:txBody>
      </p:sp>
      <p:pic>
        <p:nvPicPr>
          <p:cNvPr id="13" name="Imagem 12" descr="Código QR&#10;&#10;O conteúdo gerado por IA pode estar incorreto.">
            <a:extLst>
              <a:ext uri="{FF2B5EF4-FFF2-40B4-BE49-F238E27FC236}">
                <a16:creationId xmlns:a16="http://schemas.microsoft.com/office/drawing/2014/main" id="{D7DABA75-47FF-41C4-DA2A-987AF6577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3247665"/>
            <a:ext cx="3588715" cy="35887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esenho de um círculo&#10;&#10;O conteúdo gerado por IA pode estar incorreto.">
            <a:extLst>
              <a:ext uri="{FF2B5EF4-FFF2-40B4-BE49-F238E27FC236}">
                <a16:creationId xmlns:a16="http://schemas.microsoft.com/office/drawing/2014/main" id="{9F7BBD88-F4E0-0684-6A6A-AAEE6452A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19" y="3314700"/>
            <a:ext cx="6984127" cy="11047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06F80B-438D-5A02-759B-CAB5042441B4}"/>
              </a:ext>
            </a:extLst>
          </p:cNvPr>
          <p:cNvSpPr txBox="1"/>
          <p:nvPr/>
        </p:nvSpPr>
        <p:spPr>
          <a:xfrm>
            <a:off x="1699146" y="5069244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o clube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 de software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houses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Código QR&#10;&#10;O conteúdo gerado por IA pode estar incorreto.">
            <a:extLst>
              <a:ext uri="{FF2B5EF4-FFF2-40B4-BE49-F238E27FC236}">
                <a16:creationId xmlns:a16="http://schemas.microsoft.com/office/drawing/2014/main" id="{A3B88D1B-C80F-4E52-FB3A-3A3892CF5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BBCD99-5B1E-D0EF-0797-A707C5C221D9}"/>
              </a:ext>
            </a:extLst>
          </p:cNvPr>
          <p:cNvSpPr txBox="1"/>
          <p:nvPr/>
        </p:nvSpPr>
        <p:spPr>
          <a:xfrm>
            <a:off x="-1139304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Consultoria, Soluções, Cursos, descontos e brindes exclusivos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E67AA5-4DD0-8E64-591E-1F10A0BAB2A5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>
                <a:solidFill>
                  <a:schemeClr val="bg1"/>
                </a:solidFill>
                <a:latin typeface="Montserrat" panose="00000500000000000000" pitchFamily="2" charset="0"/>
              </a:rPr>
              <a:t>pro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ECCF1-9B63-1DD4-E864-829AFC7A2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8CC82D8-47D7-E4FC-2F5C-8F095ABBE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7506" y="3314700"/>
            <a:ext cx="6984127" cy="109672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D10749-EC25-B5CC-D1CF-A7019FC2C20A}"/>
              </a:ext>
            </a:extLst>
          </p:cNvPr>
          <p:cNvSpPr txBox="1"/>
          <p:nvPr/>
        </p:nvSpPr>
        <p:spPr>
          <a:xfrm>
            <a:off x="1704833" y="49911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 dirty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a nova forma </a:t>
            </a:r>
            <a:r>
              <a:rPr lang="pt-BR" sz="3600" b="1" noProof="0" dirty="0">
                <a:solidFill>
                  <a:schemeClr val="bg1"/>
                </a:solidFill>
                <a:latin typeface="Montserrat" panose="00000500000000000000" pitchFamily="2" charset="0"/>
              </a:rPr>
              <a:t>de </a:t>
            </a:r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integrar o </a:t>
            </a:r>
            <a:r>
              <a:rPr lang="pt-BR" sz="3600" b="1" noProof="0" dirty="0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2E4B35-4017-E376-9E64-BCD50D6DC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E0A445D-384E-8C92-2C0A-328519D8E28C}"/>
              </a:ext>
            </a:extLst>
          </p:cNvPr>
          <p:cNvSpPr txBox="1"/>
          <p:nvPr/>
        </p:nvSpPr>
        <p:spPr>
          <a:xfrm>
            <a:off x="-1133617" y="6771107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Serviço completo com Integração ágil e condição</a:t>
            </a:r>
            <a:r>
              <a:rPr lang="pt-BR" sz="2000">
                <a:solidFill>
                  <a:schemeClr val="bg1"/>
                </a:solidFill>
                <a:latin typeface="Montserrat" panose="00000500000000000000" pitchFamily="2" charset="0"/>
              </a:rPr>
              <a:t> de lançamento</a:t>
            </a:r>
            <a:endParaRPr lang="pt-BR" sz="2000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57DF4DE-314A-7503-AD0E-34F75CCB6406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>
                <a:solidFill>
                  <a:schemeClr val="bg1"/>
                </a:solidFill>
                <a:latin typeface="Montserrat" panose="00000500000000000000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68308521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16651-01C6-844F-6DBE-A1FAB5DB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8114234-4989-F982-3120-43FF15B10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9073" y="3314700"/>
            <a:ext cx="6984127" cy="104881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9F64072-F6D0-4AD1-0119-550BD45D09FC}"/>
              </a:ext>
            </a:extLst>
          </p:cNvPr>
          <p:cNvSpPr txBox="1"/>
          <p:nvPr/>
        </p:nvSpPr>
        <p:spPr>
          <a:xfrm>
            <a:off x="1676400" y="5041268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 dirty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a distribuição TEF oficial do ACBr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B4328C-0D1E-8C27-6CAB-FC35F0959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32A3AC-EAC1-63B4-99AA-B3D839B64EA1}"/>
              </a:ext>
            </a:extLst>
          </p:cNvPr>
          <p:cNvSpPr txBox="1"/>
          <p:nvPr/>
        </p:nvSpPr>
        <p:spPr>
          <a:xfrm>
            <a:off x="-1162050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Seja parceiro de um distribuidor com autoridade, soluções e suporte.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457398-1A08-7E51-BAC8-65025E7736F1}"/>
              </a:ext>
            </a:extLst>
          </p:cNvPr>
          <p:cNvSpPr txBox="1"/>
          <p:nvPr/>
        </p:nvSpPr>
        <p:spPr>
          <a:xfrm>
            <a:off x="11687432" y="7550297"/>
            <a:ext cx="312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tef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1125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Freeform 3"/>
          <p:cNvSpPr/>
          <p:nvPr/>
        </p:nvSpPr>
        <p:spPr>
          <a:xfrm>
            <a:off x="-8534400" y="625316"/>
            <a:ext cx="16064653" cy="9036368"/>
          </a:xfrm>
          <a:custGeom>
            <a:avLst/>
            <a:gdLst/>
            <a:ahLst/>
            <a:cxnLst/>
            <a:rect l="l" t="t" r="r" b="b"/>
            <a:pathLst>
              <a:path w="16064653" h="9036368">
                <a:moveTo>
                  <a:pt x="0" y="0"/>
                </a:moveTo>
                <a:lnTo>
                  <a:pt x="16064654" y="0"/>
                </a:lnTo>
                <a:lnTo>
                  <a:pt x="16064654" y="9036368"/>
                </a:lnTo>
                <a:lnTo>
                  <a:pt x="0" y="903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8664356" y="3495787"/>
            <a:ext cx="7093837" cy="71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pt-BR" sz="4200" b="1" noProof="0" dirty="0">
                <a:solidFill>
                  <a:srgbClr val="FFC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Vinicius</a:t>
            </a:r>
            <a:r>
              <a:rPr lang="pt-BR" sz="42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Sanchez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64356" y="4375503"/>
            <a:ext cx="7093836" cy="42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pt-BR" sz="32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Embarcadero MVP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64357" y="5628246"/>
            <a:ext cx="7093836" cy="176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Criador de conteúdos, palestrante e amante da tecnologia, sou Embarcadero MVP e programador Delphi a mais de 12 anos. Compartilho conhecimentos e experiências para inspirar profissionais e impulsionar a inovação no universo da tecnologia.</a:t>
            </a:r>
          </a:p>
        </p:txBody>
      </p:sp>
      <p:sp>
        <p:nvSpPr>
          <p:cNvPr id="7" name="Freeform 7"/>
          <p:cNvSpPr/>
          <p:nvPr/>
        </p:nvSpPr>
        <p:spPr>
          <a:xfrm>
            <a:off x="7787915" y="4894498"/>
            <a:ext cx="13457222" cy="738510"/>
          </a:xfrm>
          <a:custGeom>
            <a:avLst/>
            <a:gdLst/>
            <a:ahLst/>
            <a:cxnLst/>
            <a:rect l="l" t="t" r="r" b="b"/>
            <a:pathLst>
              <a:path w="13457222" h="738510">
                <a:moveTo>
                  <a:pt x="0" y="0"/>
                </a:moveTo>
                <a:lnTo>
                  <a:pt x="13457222" y="0"/>
                </a:lnTo>
                <a:lnTo>
                  <a:pt x="13457222" y="738510"/>
                </a:lnTo>
                <a:lnTo>
                  <a:pt x="0" y="73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6715" b="-458279"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10" name="Imagem 9" descr="Homem com óculos de grau em fundo branco&#10;&#10;O conteúdo gerado por IA pode estar incorreto.">
            <a:extLst>
              <a:ext uri="{FF2B5EF4-FFF2-40B4-BE49-F238E27FC236}">
                <a16:creationId xmlns:a16="http://schemas.microsoft.com/office/drawing/2014/main" id="{39F06F3D-4EC8-6C2C-BED0-5C3DA705F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2" y="2367493"/>
            <a:ext cx="5587787" cy="5587787"/>
          </a:xfrm>
          <a:prstGeom prst="rect">
            <a:avLst/>
          </a:prstGeom>
        </p:spPr>
      </p:pic>
      <p:sp>
        <p:nvSpPr>
          <p:cNvPr id="11" name="Freeform 8">
            <a:extLst>
              <a:ext uri="{FF2B5EF4-FFF2-40B4-BE49-F238E27FC236}">
                <a16:creationId xmlns:a16="http://schemas.microsoft.com/office/drawing/2014/main" id="{8D638B9F-BA0D-37AD-267A-386DD7FA120C}"/>
              </a:ext>
            </a:extLst>
          </p:cNvPr>
          <p:cNvSpPr/>
          <p:nvPr/>
        </p:nvSpPr>
        <p:spPr>
          <a:xfrm>
            <a:off x="11112660" y="2566049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EEE31AC-EDA3-6FA6-9E8C-6E3437F7B258}"/>
              </a:ext>
            </a:extLst>
          </p:cNvPr>
          <p:cNvGrpSpPr/>
          <p:nvPr/>
        </p:nvGrpSpPr>
        <p:grpSpPr>
          <a:xfrm>
            <a:off x="9770301" y="7619599"/>
            <a:ext cx="4881943" cy="671362"/>
            <a:chOff x="8569485" y="7809546"/>
            <a:chExt cx="4881943" cy="67136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D058907-617C-5F6F-95B5-697901316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5239" y="7809546"/>
              <a:ext cx="2006189" cy="671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5ADFE88-E21B-1971-8BDB-259A94049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9485" y="7955280"/>
              <a:ext cx="2543175" cy="39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74ACC-805E-6452-A703-77550C2E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8BA8FF8-A1BF-B1F1-6F5E-A31EB47AD88C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Motivação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38853C1-23EF-5C85-21C3-4BAD0266E6A0}"/>
              </a:ext>
            </a:extLst>
          </p:cNvPr>
          <p:cNvSpPr txBox="1"/>
          <p:nvPr/>
        </p:nvSpPr>
        <p:spPr>
          <a:xfrm>
            <a:off x="3019498" y="4361674"/>
            <a:ext cx="12292259" cy="2871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Toda empresa que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emite documentos fiscais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precisa de um backend confiável, seguro e de fácil integração, porém,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muitos ainda fazem tudo direto no cliente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sem uma API centralizada.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5E7FACA-5E1A-2B0F-B2F8-CF179CA2EF0B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798904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6B193-B9AA-5E1A-809E-DDB5D81F1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BD98B0D-81F7-CC5C-B5F4-CEEF9CEA812A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Proposta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D8C339C-2137-5A4B-BDD8-0D8592FF84F0}"/>
              </a:ext>
            </a:extLst>
          </p:cNvPr>
          <p:cNvSpPr txBox="1"/>
          <p:nvPr/>
        </p:nvSpPr>
        <p:spPr>
          <a:xfrm>
            <a:off x="3019498" y="4361674"/>
            <a:ext cx="12292259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Mostrar em poucos minutos como criar uma API fiscal com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Delphi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utilizando o framework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Horse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 o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2597989-7730-C663-9207-38A0F379A5F9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4825090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B25D3-3D73-DDA4-E772-443AC90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DD7A9722-2AA0-BCE6-1900-506BB9872EB8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4196100-BD1B-D9D6-F9D1-106BC2D601AA}"/>
              </a:ext>
            </a:extLst>
          </p:cNvPr>
          <p:cNvSpPr txBox="1"/>
          <p:nvPr/>
        </p:nvSpPr>
        <p:spPr>
          <a:xfrm>
            <a:off x="3019498" y="4361674"/>
            <a:ext cx="11802631" cy="2132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Um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desenvolvido em Delphi, pronto para emitir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documentos fiscais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 de simples integração com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qualquer frontend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6168967-6B2E-3AB0-07DC-24F3603D21B0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7263698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B62763-EB69-D350-C611-D45EC2562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5C29241-B943-61D4-1DB8-1B92E116CBE1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pt-BR" sz="88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tatefull</a:t>
            </a:r>
            <a:endParaRPr lang="pt-BR" sz="88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6FD6030-2612-22FA-98C9-BD2418393109}"/>
              </a:ext>
            </a:extLst>
          </p:cNvPr>
          <p:cNvSpPr txBox="1"/>
          <p:nvPr/>
        </p:nvSpPr>
        <p:spPr>
          <a:xfrm>
            <a:off x="3019498" y="4361674"/>
            <a:ext cx="11802631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Statefull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é quando o servidor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mantem informações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sobre o estado do cliente entre duas ou mais requisições.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9DDDA56-0FBB-9EE6-4438-DA2D01AAF5BF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39743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60DBB0-1A99-61C8-1E86-63E56899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7175C821-F625-4165-8EFA-1365D1384BF3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Stateless</a:t>
            </a:r>
            <a:endParaRPr lang="pt-BR" sz="88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F29EDAF-FC4C-E9C7-182A-2CE1F12A2A7E}"/>
              </a:ext>
            </a:extLst>
          </p:cNvPr>
          <p:cNvSpPr txBox="1"/>
          <p:nvPr/>
        </p:nvSpPr>
        <p:spPr>
          <a:xfrm>
            <a:off x="3019498" y="4361674"/>
            <a:ext cx="11802631" cy="2132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Stateless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é quando a requisição é independente e o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servidor não armazena informações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sobre o estado do cliente entre as requisições.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3EE5384-3FE9-3487-2B80-560526EE5835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9219937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D03047-3658-52ED-C837-FD06ED0D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1C0F79F-0C34-F026-9EA6-1E5F9167D369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REST</a:t>
            </a:r>
            <a:endParaRPr lang="pt-BR" sz="88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07F2190-D04B-EFC2-E389-D5F98FAE136A}"/>
              </a:ext>
            </a:extLst>
          </p:cNvPr>
          <p:cNvSpPr txBox="1"/>
          <p:nvPr/>
        </p:nvSpPr>
        <p:spPr>
          <a:xfrm>
            <a:off x="3019498" y="4361674"/>
            <a:ext cx="11802631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É um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estilo arquitetural 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para aplicativos em rede usando métodos </a:t>
            </a:r>
            <a:r>
              <a:rPr lang="pt-BR" sz="3200" dirty="0" err="1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stateless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 rodando em cima do protocolo HTTP.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8888A52-9FDF-535F-1C36-97B537676B96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172860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DF168-4D23-0621-BDF3-529809535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D3665E4E-47B6-C635-8F7C-A07AD40F9ADC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RESTful</a:t>
            </a:r>
            <a:endParaRPr lang="pt-BR" sz="88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05EC44-B54B-2B11-780B-E5BAD63C6042}"/>
              </a:ext>
            </a:extLst>
          </p:cNvPr>
          <p:cNvSpPr txBox="1"/>
          <p:nvPr/>
        </p:nvSpPr>
        <p:spPr>
          <a:xfrm>
            <a:off x="3019498" y="4361674"/>
            <a:ext cx="11802631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RESTful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é quando você segue a risca </a:t>
            </a:r>
            <a:r>
              <a:rPr lang="pt-BR" sz="32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todos os princípios </a:t>
            </a:r>
            <a:r>
              <a:rPr lang="pt-B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documentados pelo estilo arquitetural REST.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2D99B70-F6D2-6D4A-B28D-96FD68CD86E7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179065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483</Words>
  <Application>Microsoft Office PowerPoint</Application>
  <PresentationFormat>Personalizar</PresentationFormat>
  <Paragraphs>49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Aptos</vt:lpstr>
      <vt:lpstr>Montserrat Bold</vt:lpstr>
      <vt:lpstr>Aptos Display</vt:lpstr>
      <vt:lpstr>Montserrat</vt:lpstr>
      <vt:lpstr>Calibri</vt:lpstr>
      <vt:lpstr>Office Theme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</dc:title>
  <cp:lastModifiedBy>Vinicius Sanchez</cp:lastModifiedBy>
  <cp:revision>38</cp:revision>
  <dcterms:created xsi:type="dcterms:W3CDTF">2006-08-16T00:00:00Z</dcterms:created>
  <dcterms:modified xsi:type="dcterms:W3CDTF">2025-11-06T11:54:15Z</dcterms:modified>
  <dc:identifier>DAG0i-e4Kik</dc:identifier>
</cp:coreProperties>
</file>